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Default Extension="emf" ContentType="image/x-emf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notesSlides/notesSlide9.xml" ContentType="application/vnd.openxmlformats-officedocument.presentationml.notes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notesSlides/notesSlide12.xml" ContentType="application/vnd.openxmlformats-officedocument.presentationml.notesSlide+xml"/>
  <Default Extension="jpeg" ContentType="image/jpeg"/>
  <Override PartName="/docProps/app.xml" ContentType="application/vnd.openxmlformats-officedocument.extended-properties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notesSlides/notesSlide5.xml" ContentType="application/vnd.openxmlformats-officedocument.presentationml.notes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20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r:id="rId1"/>
  </p:sldMasterIdLst>
  <p:notesMasterIdLst>
    <p:notesMasterId r:id="rId27"/>
  </p:notesMasterIdLst>
  <p:sldIdLst>
    <p:sldId id="257" r:id="rId2"/>
    <p:sldId id="258" r:id="rId3"/>
    <p:sldId id="273" r:id="rId4"/>
    <p:sldId id="286" r:id="rId5"/>
    <p:sldId id="280" r:id="rId6"/>
    <p:sldId id="288" r:id="rId7"/>
    <p:sldId id="282" r:id="rId8"/>
    <p:sldId id="275" r:id="rId9"/>
    <p:sldId id="261" r:id="rId10"/>
    <p:sldId id="263" r:id="rId11"/>
    <p:sldId id="268" r:id="rId12"/>
    <p:sldId id="284" r:id="rId13"/>
    <p:sldId id="271" r:id="rId14"/>
    <p:sldId id="270" r:id="rId15"/>
    <p:sldId id="278" r:id="rId16"/>
    <p:sldId id="285" r:id="rId17"/>
    <p:sldId id="274" r:id="rId18"/>
    <p:sldId id="264" r:id="rId19"/>
    <p:sldId id="279" r:id="rId20"/>
    <p:sldId id="289" r:id="rId21"/>
    <p:sldId id="291" r:id="rId22"/>
    <p:sldId id="290" r:id="rId23"/>
    <p:sldId id="292" r:id="rId24"/>
    <p:sldId id="287" r:id="rId25"/>
    <p:sldId id="293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Grid="0" snapToObjects="1">
      <p:cViewPr varScale="1">
        <p:scale>
          <a:sx n="107" d="100"/>
          <a:sy n="107" d="100"/>
        </p:scale>
        <p:origin x="-168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printerSettings" Target="printerSettings/printerSettings1.bin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8F221A-A9B5-5247-92E0-3F38EE5B8445}" type="datetimeFigureOut">
              <a:rPr lang="en-US" smtClean="0"/>
              <a:pPr/>
              <a:t>5/14/18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0BDFE9-F23A-9647-A614-D8F3FBF87A2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064555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Monk</a:t>
            </a:r>
            <a:r>
              <a:rPr lang="en-US" baseline="0" dirty="0" smtClean="0"/>
              <a:t> burns in 1963; protest against South Vietnamese government</a:t>
            </a:r>
          </a:p>
          <a:p>
            <a:r>
              <a:rPr lang="en-US" baseline="0" dirty="0" smtClean="0"/>
              <a:t>Kennedy increased military presence in South Vietnam as a result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BDFE9-F23A-9647-A614-D8F3FBF87A2D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3067558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Napalm 1972</a:t>
            </a:r>
          </a:p>
          <a:p>
            <a:r>
              <a:rPr lang="en-US" dirty="0" smtClean="0"/>
              <a:t>South Vietnamese</a:t>
            </a:r>
            <a:r>
              <a:rPr lang="en-US" baseline="0" dirty="0" smtClean="0"/>
              <a:t> air force accidentally dropped napalm on civilian population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BDFE9-F23A-9647-A614-D8F3FBF87A2D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444189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Paris</a:t>
            </a:r>
            <a:r>
              <a:rPr lang="en-US" baseline="0" dirty="0" smtClean="0"/>
              <a:t> Peace Accords 1973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BDFE9-F23A-9647-A614-D8F3FBF87A2D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672099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Saigon 1975</a:t>
            </a:r>
          </a:p>
          <a:p>
            <a:r>
              <a:rPr lang="en-US" dirty="0" smtClean="0"/>
              <a:t>Fleeing the U.S. Embassy</a:t>
            </a:r>
          </a:p>
          <a:p>
            <a:r>
              <a:rPr lang="en-US" dirty="0" smtClean="0"/>
              <a:t>Note: military had been out of Vietnam since</a:t>
            </a:r>
            <a:r>
              <a:rPr lang="en-US" baseline="0" dirty="0" smtClean="0"/>
              <a:t> 1973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BDFE9-F23A-9647-A614-D8F3FBF87A2D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410177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Combat footage in </a:t>
            </a:r>
            <a:r>
              <a:rPr lang="en-US" dirty="0" err="1" smtClean="0"/>
              <a:t>vietnam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http://</a:t>
            </a:r>
            <a:r>
              <a:rPr lang="en-US" dirty="0" err="1" smtClean="0"/>
              <a:t>www.youtube.com</a:t>
            </a:r>
            <a:r>
              <a:rPr lang="en-US" dirty="0" smtClean="0"/>
              <a:t>/</a:t>
            </a:r>
            <a:r>
              <a:rPr lang="en-US" dirty="0" err="1" smtClean="0"/>
              <a:t>watch?v</a:t>
            </a:r>
            <a:r>
              <a:rPr lang="en-US" dirty="0" smtClean="0"/>
              <a:t>=L0jK2Uaimqo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protest song</a:t>
            </a:r>
          </a:p>
          <a:p>
            <a:r>
              <a:rPr lang="en-US" dirty="0" smtClean="0"/>
              <a:t>https://</a:t>
            </a:r>
            <a:r>
              <a:rPr lang="en-US" dirty="0" err="1" smtClean="0"/>
              <a:t>www.youtube.com</a:t>
            </a:r>
            <a:r>
              <a:rPr lang="en-US" dirty="0" smtClean="0"/>
              <a:t>/</a:t>
            </a:r>
            <a:r>
              <a:rPr lang="en-US" dirty="0" err="1" smtClean="0"/>
              <a:t>watch?v</a:t>
            </a:r>
            <a:r>
              <a:rPr lang="en-US" dirty="0" smtClean="0"/>
              <a:t>=3W7-ngmO_p8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napalm </a:t>
            </a:r>
          </a:p>
          <a:p>
            <a:r>
              <a:rPr lang="en-US" dirty="0" smtClean="0"/>
              <a:t>https://</a:t>
            </a:r>
            <a:r>
              <a:rPr lang="en-US" dirty="0" err="1" smtClean="0"/>
              <a:t>www.youtube.com</a:t>
            </a:r>
            <a:r>
              <a:rPr lang="en-US" dirty="0" smtClean="0"/>
              <a:t>/</a:t>
            </a:r>
            <a:r>
              <a:rPr lang="en-US" dirty="0" err="1" smtClean="0"/>
              <a:t>watch?v</a:t>
            </a:r>
            <a:r>
              <a:rPr lang="en-US" dirty="0" smtClean="0"/>
              <a:t>=fEPL7R8mXmE</a:t>
            </a:r>
          </a:p>
          <a:p>
            <a:endParaRPr lang="en-US" dirty="0" smtClean="0"/>
          </a:p>
          <a:p>
            <a:r>
              <a:rPr lang="en-US" dirty="0" smtClean="0"/>
              <a:t>agent orange</a:t>
            </a:r>
          </a:p>
          <a:p>
            <a:endParaRPr lang="en-US" dirty="0" smtClean="0"/>
          </a:p>
          <a:p>
            <a:r>
              <a:rPr lang="en-US" dirty="0" smtClean="0"/>
              <a:t>https://</a:t>
            </a:r>
            <a:r>
              <a:rPr lang="en-US" dirty="0" err="1" smtClean="0"/>
              <a:t>www.youtube.com</a:t>
            </a:r>
            <a:r>
              <a:rPr lang="en-US" dirty="0" smtClean="0"/>
              <a:t>/</a:t>
            </a:r>
            <a:r>
              <a:rPr lang="en-US" dirty="0" err="1" smtClean="0"/>
              <a:t>watch?v</a:t>
            </a:r>
            <a:r>
              <a:rPr lang="en-US" dirty="0" smtClean="0"/>
              <a:t>=uzvTB0mOS0w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BDFE9-F23A-9647-A614-D8F3FBF87A2D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41285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Nueces River; President</a:t>
            </a:r>
            <a:r>
              <a:rPr lang="en-US" baseline="0" dirty="0" smtClean="0"/>
              <a:t> Polk</a:t>
            </a:r>
          </a:p>
          <a:p>
            <a:r>
              <a:rPr lang="en-US" baseline="0" dirty="0" smtClean="0"/>
              <a:t>USS </a:t>
            </a:r>
            <a:r>
              <a:rPr lang="en-US" baseline="0" smtClean="0"/>
              <a:t>Maine in Cuba</a:t>
            </a:r>
            <a:endParaRPr lang="en-US" dirty="0" smtClean="0"/>
          </a:p>
          <a:p>
            <a:r>
              <a:rPr lang="en-US" dirty="0" smtClean="0"/>
              <a:t>Assassination of Franz Joseph</a:t>
            </a:r>
          </a:p>
          <a:p>
            <a:r>
              <a:rPr lang="en-US" dirty="0" smtClean="0"/>
              <a:t>WMD in Iraq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BDFE9-F23A-9647-A614-D8F3FBF87A2D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034579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Jungle</a:t>
            </a:r>
          </a:p>
          <a:p>
            <a:r>
              <a:rPr lang="en-US" dirty="0" smtClean="0"/>
              <a:t>Iconic images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BDFE9-F23A-9647-A614-D8F3FBF87A2D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9033557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Video clips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BDFE9-F23A-9647-A614-D8F3FBF87A2D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6709120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Tet</a:t>
            </a:r>
            <a:r>
              <a:rPr lang="en-US" dirty="0" smtClean="0"/>
              <a:t> Offensive</a:t>
            </a:r>
          </a:p>
          <a:p>
            <a:r>
              <a:rPr lang="en-US" dirty="0" smtClean="0"/>
              <a:t>January 1968</a:t>
            </a:r>
          </a:p>
          <a:p>
            <a:r>
              <a:rPr lang="en-US" dirty="0" smtClean="0"/>
              <a:t>Ultimately</a:t>
            </a:r>
            <a:r>
              <a:rPr lang="en-US" baseline="0" dirty="0" smtClean="0"/>
              <a:t> pushed back, but damage done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BDFE9-F23A-9647-A614-D8F3FBF87A2D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497541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Shooting occurred in February 1968, right after </a:t>
            </a:r>
            <a:r>
              <a:rPr lang="en-US" dirty="0" err="1" smtClean="0"/>
              <a:t>Tet</a:t>
            </a:r>
            <a:r>
              <a:rPr lang="en-US" dirty="0" smtClean="0"/>
              <a:t> Offensive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BDFE9-F23A-9647-A614-D8F3FBF87A2D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481399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My Lai massacre</a:t>
            </a:r>
          </a:p>
          <a:p>
            <a:r>
              <a:rPr lang="en-US" dirty="0" smtClean="0"/>
              <a:t>Lieutenant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Calley</a:t>
            </a:r>
            <a:endParaRPr lang="en-US" baseline="0" dirty="0" smtClean="0"/>
          </a:p>
          <a:p>
            <a:r>
              <a:rPr lang="en-US" baseline="0" dirty="0" smtClean="0"/>
              <a:t>March 1968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BDFE9-F23A-9647-A614-D8F3FBF87A2D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145681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My Lai</a:t>
            </a:r>
            <a:r>
              <a:rPr lang="is-IS" baseline="0" dirty="0" smtClean="0"/>
              <a:t>…and what else? Credibility gap</a:t>
            </a:r>
          </a:p>
          <a:p>
            <a:r>
              <a:rPr lang="is-IS" baseline="0" dirty="0" smtClean="0"/>
              <a:t>Tonkin</a:t>
            </a:r>
          </a:p>
          <a:p>
            <a:r>
              <a:rPr lang="is-IS" baseline="0" dirty="0" smtClean="0"/>
              <a:t>Body count</a:t>
            </a:r>
          </a:p>
          <a:p>
            <a:r>
              <a:rPr lang="is-IS" baseline="0" dirty="0" smtClean="0"/>
              <a:t>Failure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BDFE9-F23A-9647-A614-D8F3FBF87A2D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672099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April 1970</a:t>
            </a:r>
          </a:p>
          <a:p>
            <a:r>
              <a:rPr lang="en-US" dirty="0" smtClean="0"/>
              <a:t>Kent State University</a:t>
            </a:r>
          </a:p>
          <a:p>
            <a:r>
              <a:rPr lang="en-US" dirty="0" smtClean="0"/>
              <a:t>National guard</a:t>
            </a:r>
            <a:r>
              <a:rPr lang="en-US" baseline="0" dirty="0" smtClean="0"/>
              <a:t> shot four students and killed them</a:t>
            </a:r>
          </a:p>
          <a:p>
            <a:r>
              <a:rPr lang="en-US" baseline="0" dirty="0" smtClean="0"/>
              <a:t>1971 The Pentagon Papers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BDFE9-F23A-9647-A614-D8F3FBF87A2D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17368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393D6-0A6E-F440-B869-AE51D460B2EC}" type="datetimeFigureOut">
              <a:rPr lang="en-US" smtClean="0"/>
              <a:pPr/>
              <a:t>5/14/18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83520-CCA9-5148-BAC5-9F863058FD0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1488942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393D6-0A6E-F440-B869-AE51D460B2EC}" type="datetimeFigureOut">
              <a:rPr lang="en-US" smtClean="0"/>
              <a:pPr/>
              <a:t>5/14/18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83520-CCA9-5148-BAC5-9F863058FD0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15273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393D6-0A6E-F440-B869-AE51D460B2EC}" type="datetimeFigureOut">
              <a:rPr lang="en-US" smtClean="0"/>
              <a:pPr/>
              <a:t>5/14/18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83520-CCA9-5148-BAC5-9F863058FD0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2676171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393D6-0A6E-F440-B869-AE51D460B2EC}" type="datetimeFigureOut">
              <a:rPr lang="en-US" smtClean="0"/>
              <a:pPr/>
              <a:t>5/14/18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83520-CCA9-5148-BAC5-9F863058FD0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07056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393D6-0A6E-F440-B869-AE51D460B2EC}" type="datetimeFigureOut">
              <a:rPr lang="en-US" smtClean="0"/>
              <a:pPr/>
              <a:t>5/14/18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83520-CCA9-5148-BAC5-9F863058FD0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91044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393D6-0A6E-F440-B869-AE51D460B2EC}" type="datetimeFigureOut">
              <a:rPr lang="en-US" smtClean="0"/>
              <a:pPr/>
              <a:t>5/14/18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83520-CCA9-5148-BAC5-9F863058FD0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95870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393D6-0A6E-F440-B869-AE51D460B2EC}" type="datetimeFigureOut">
              <a:rPr lang="en-US" smtClean="0"/>
              <a:pPr/>
              <a:t>5/14/18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83520-CCA9-5148-BAC5-9F863058FD0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1314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393D6-0A6E-F440-B869-AE51D460B2EC}" type="datetimeFigureOut">
              <a:rPr lang="en-US" smtClean="0"/>
              <a:pPr/>
              <a:t>5/14/18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83520-CCA9-5148-BAC5-9F863058FD0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267612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393D6-0A6E-F440-B869-AE51D460B2EC}" type="datetimeFigureOut">
              <a:rPr lang="en-US" smtClean="0"/>
              <a:pPr/>
              <a:t>5/14/18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83520-CCA9-5148-BAC5-9F863058FD0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42714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393D6-0A6E-F440-B869-AE51D460B2EC}" type="datetimeFigureOut">
              <a:rPr lang="en-US" smtClean="0"/>
              <a:pPr/>
              <a:t>5/14/18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83520-CCA9-5148-BAC5-9F863058FD0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19034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393D6-0A6E-F440-B869-AE51D460B2EC}" type="datetimeFigureOut">
              <a:rPr lang="en-US" smtClean="0"/>
              <a:pPr/>
              <a:t>5/14/18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83520-CCA9-5148-BAC5-9F863058FD0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025663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4393D6-0A6E-F440-B869-AE51D460B2EC}" type="datetimeFigureOut">
              <a:rPr lang="en-US" smtClean="0"/>
              <a:pPr/>
              <a:t>5/14/18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183520-CCA9-5148-BAC5-9F863058FD0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692012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520943" y="2186200"/>
            <a:ext cx="2090057" cy="2025451"/>
          </a:xfrm>
          <a:prstGeom prst="ellipse">
            <a:avLst/>
          </a:prstGeom>
          <a:solidFill>
            <a:schemeClr val="bg1"/>
          </a:solidFill>
          <a:ln w="571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Vietnam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918977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12023" y="458985"/>
            <a:ext cx="7940993" cy="5262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In </a:t>
            </a:r>
            <a:r>
              <a:rPr lang="en-US" sz="2800" dirty="0"/>
              <a:t>order to interpret the meaning of this cartoon one has to know the meaning of quagmire. If you look in the </a:t>
            </a:r>
            <a:r>
              <a:rPr lang="en-US" sz="2800" dirty="0" smtClean="0"/>
              <a:t>dictionary, </a:t>
            </a:r>
            <a:r>
              <a:rPr lang="en-US" sz="2800" dirty="0"/>
              <a:t>quagmire </a:t>
            </a:r>
            <a:r>
              <a:rPr lang="en-US" sz="2800" dirty="0" smtClean="0"/>
              <a:t>means “A </a:t>
            </a:r>
            <a:r>
              <a:rPr lang="en-US" sz="2800" dirty="0"/>
              <a:t>difficult position as of one sinking or stuck in a </a:t>
            </a:r>
            <a:r>
              <a:rPr lang="en-US" sz="2800" dirty="0" smtClean="0"/>
              <a:t>quagmire. </a:t>
            </a:r>
            <a:r>
              <a:rPr lang="en-US" sz="2800" dirty="0"/>
              <a:t>”</a:t>
            </a:r>
            <a:r>
              <a:rPr lang="en-US" sz="2800" dirty="0" smtClean="0"/>
              <a:t> A quagmire is “wet </a:t>
            </a:r>
            <a:r>
              <a:rPr lang="en-US" sz="2800" dirty="0"/>
              <a:t>bogging ground yielding under the </a:t>
            </a:r>
            <a:r>
              <a:rPr lang="en-US" sz="2800" dirty="0" smtClean="0"/>
              <a:t>feet. </a:t>
            </a:r>
            <a:r>
              <a:rPr lang="en-US" sz="2800" dirty="0"/>
              <a:t>” This is exactly what happened to the United States of America when</a:t>
            </a:r>
            <a:r>
              <a:rPr lang="en-US" sz="2800" dirty="0" smtClean="0"/>
              <a:t> </a:t>
            </a:r>
            <a:r>
              <a:rPr lang="en-US" sz="2800" dirty="0" smtClean="0"/>
              <a:t>it became</a:t>
            </a:r>
            <a:r>
              <a:rPr lang="en-US" sz="2800" dirty="0" smtClean="0"/>
              <a:t> </a:t>
            </a:r>
            <a:r>
              <a:rPr lang="en-US" sz="2800" dirty="0"/>
              <a:t>involved in a completely unnecessary war in Vietnam. Once the </a:t>
            </a:r>
            <a:r>
              <a:rPr lang="en-US" sz="2800" dirty="0" smtClean="0"/>
              <a:t>U.S. </a:t>
            </a:r>
            <a:r>
              <a:rPr lang="en-US" sz="2800" dirty="0"/>
              <a:t>became involved in the conflict between North and South </a:t>
            </a:r>
            <a:r>
              <a:rPr lang="en-US" sz="2800" dirty="0" smtClean="0"/>
              <a:t>Vietnam, </a:t>
            </a:r>
            <a:r>
              <a:rPr lang="en-US" sz="2800" dirty="0"/>
              <a:t>it could no longer remove itself from a deadly war. The solider represents our military sinking. 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74352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3602" y="0"/>
            <a:ext cx="5310398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597" y="0"/>
            <a:ext cx="3348505" cy="375032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7931" y="3750326"/>
            <a:ext cx="350517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/>
              <a:t>Tet</a:t>
            </a:r>
            <a:r>
              <a:rPr lang="en-US" sz="3600" b="1" dirty="0" smtClean="0"/>
              <a:t> Offensive</a:t>
            </a:r>
          </a:p>
          <a:p>
            <a:r>
              <a:rPr lang="en-US" sz="3600" dirty="0" smtClean="0"/>
              <a:t>80,000 North Vietnamese and Viet Cong;</a:t>
            </a:r>
          </a:p>
          <a:p>
            <a:r>
              <a:rPr lang="en-US" sz="3600" dirty="0" smtClean="0"/>
              <a:t>100 towns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76123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164" y="216599"/>
            <a:ext cx="8276416" cy="598786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304158"/>
            <a:ext cx="89803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South Vietnamese police officer executed a Viet Cong operative. 1968.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920774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966" y="313414"/>
            <a:ext cx="8188461" cy="6301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102338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707" y="612588"/>
            <a:ext cx="8039036" cy="5590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15164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770" y="145000"/>
            <a:ext cx="7619379" cy="6032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68344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280" y="385800"/>
            <a:ext cx="8603268" cy="483394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2239" y="5219744"/>
            <a:ext cx="2517243" cy="140965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7177" y="5602941"/>
            <a:ext cx="28573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Napalm. 1972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65905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770" y="164955"/>
            <a:ext cx="8195509" cy="562496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09554" y="5789917"/>
            <a:ext cx="744739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Paris Peace Accords</a:t>
            </a:r>
          </a:p>
          <a:p>
            <a:r>
              <a:rPr lang="en-US" sz="2000" dirty="0" smtClean="0"/>
              <a:t>Bomb. Smile. Negotiate. Bomb. Smile. Negotiate. Repeat as necessary.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7872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579" y="1993485"/>
            <a:ext cx="8527608" cy="438640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2824" y="238596"/>
            <a:ext cx="2670903" cy="175488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579" y="134696"/>
            <a:ext cx="2793262" cy="18587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47474" y="134696"/>
            <a:ext cx="2858780" cy="1944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45686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4050" y="418218"/>
            <a:ext cx="8177907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“</a:t>
            </a:r>
            <a:r>
              <a:rPr lang="en-US" sz="3600" b="1" dirty="0" smtClean="0"/>
              <a:t>You </a:t>
            </a:r>
            <a:r>
              <a:rPr lang="en-US" sz="3600" b="1" dirty="0"/>
              <a:t>know, you never beat us on the battlefield</a:t>
            </a:r>
            <a:r>
              <a:rPr lang="en-US" sz="3600" dirty="0" smtClean="0"/>
              <a:t>,” </a:t>
            </a:r>
            <a:r>
              <a:rPr lang="en-US" sz="3600" dirty="0"/>
              <a:t>I told my North Vietnamese counterpart during negotiations in Hanoi a week before the fall of Saigon. He pondered that remark a moment and then replied, </a:t>
            </a:r>
            <a:r>
              <a:rPr lang="en-US" sz="3600" b="1" dirty="0" smtClean="0"/>
              <a:t>“That </a:t>
            </a:r>
            <a:r>
              <a:rPr lang="en-US" sz="3600" b="1" dirty="0"/>
              <a:t>may be so, but it is also irrelevant</a:t>
            </a:r>
            <a:r>
              <a:rPr lang="en-US" sz="3600" b="1" dirty="0" smtClean="0"/>
              <a:t>.”</a:t>
            </a:r>
            <a:endParaRPr lang="en-US" sz="3600" b="1" dirty="0"/>
          </a:p>
          <a:p>
            <a:r>
              <a:rPr lang="en-US" sz="3600" dirty="0" smtClean="0"/>
              <a:t>                           Colonel </a:t>
            </a:r>
            <a:r>
              <a:rPr lang="en-US" sz="3600" dirty="0"/>
              <a:t>Harry G. </a:t>
            </a:r>
            <a:r>
              <a:rPr lang="en-US" sz="3600" dirty="0" smtClean="0"/>
              <a:t>Summers</a:t>
            </a:r>
            <a:endParaRPr 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310099" y="5211316"/>
            <a:ext cx="8471858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Explain </a:t>
            </a:r>
            <a:r>
              <a:rPr lang="en-US" sz="3600" smtClean="0"/>
              <a:t>this interchange. </a:t>
            </a:r>
            <a:r>
              <a:rPr lang="en-US" sz="3600" dirty="0" smtClean="0"/>
              <a:t>Give the complete context of the exchange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5" name="Picture 4" descr="values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6398" y="6080538"/>
            <a:ext cx="856981" cy="662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1759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489325" y="1295400"/>
            <a:ext cx="2835275" cy="463867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3194050" y="3581400"/>
            <a:ext cx="534035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Oval 6"/>
          <p:cNvSpPr/>
          <p:nvPr/>
        </p:nvSpPr>
        <p:spPr>
          <a:xfrm>
            <a:off x="158750" y="341313"/>
            <a:ext cx="2584450" cy="1600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Ho Chi Minh</a:t>
            </a:r>
          </a:p>
          <a:p>
            <a:pPr algn="ctr"/>
            <a:r>
              <a:rPr lang="en-US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Communist </a:t>
            </a:r>
          </a:p>
          <a:p>
            <a:pPr algn="ctr"/>
            <a:r>
              <a:rPr lang="en-US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Seeks Independent</a:t>
            </a:r>
          </a:p>
          <a:p>
            <a:pPr algn="ctr"/>
            <a:r>
              <a:rPr lang="en-US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Vietnam</a:t>
            </a:r>
          </a:p>
        </p:txBody>
      </p:sp>
      <p:sp>
        <p:nvSpPr>
          <p:cNvPr id="8" name="Oval 7"/>
          <p:cNvSpPr/>
          <p:nvPr/>
        </p:nvSpPr>
        <p:spPr>
          <a:xfrm>
            <a:off x="2095500" y="4953000"/>
            <a:ext cx="1905000" cy="1600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190500" y="4533900"/>
            <a:ext cx="1905000" cy="1600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324600" y="4953000"/>
            <a:ext cx="1905000" cy="1600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934200" y="361950"/>
            <a:ext cx="1600200" cy="173355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321" name="TextBox 11"/>
          <p:cNvSpPr txBox="1">
            <a:spLocks noChangeArrowheads="1"/>
          </p:cNvSpPr>
          <p:nvPr/>
        </p:nvSpPr>
        <p:spPr bwMode="auto">
          <a:xfrm>
            <a:off x="4000500" y="2514600"/>
            <a:ext cx="15779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>
                <a:latin typeface="Calibri" charset="0"/>
              </a:rPr>
              <a:t>North Vietnam</a:t>
            </a:r>
          </a:p>
        </p:txBody>
      </p:sp>
      <p:sp>
        <p:nvSpPr>
          <p:cNvPr id="13322" name="TextBox 12"/>
          <p:cNvSpPr txBox="1">
            <a:spLocks noChangeArrowheads="1"/>
          </p:cNvSpPr>
          <p:nvPr/>
        </p:nvSpPr>
        <p:spPr bwMode="auto">
          <a:xfrm>
            <a:off x="4191000" y="3886200"/>
            <a:ext cx="15763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>
                <a:latin typeface="Calibri" charset="0"/>
              </a:rPr>
              <a:t>South Vietnam</a:t>
            </a:r>
          </a:p>
        </p:txBody>
      </p:sp>
      <p:sp>
        <p:nvSpPr>
          <p:cNvPr id="13323" name="TextBox 14"/>
          <p:cNvSpPr txBox="1">
            <a:spLocks noChangeArrowheads="1"/>
          </p:cNvSpPr>
          <p:nvPr/>
        </p:nvSpPr>
        <p:spPr bwMode="auto">
          <a:xfrm>
            <a:off x="7010400" y="465138"/>
            <a:ext cx="13763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>
                <a:latin typeface="Calibri" charset="0"/>
              </a:rPr>
              <a:t>Communism</a:t>
            </a:r>
          </a:p>
          <a:p>
            <a:pPr eaLnBrk="1" hangingPunct="1"/>
            <a:r>
              <a:rPr lang="en-US" sz="1800">
                <a:latin typeface="Calibri" charset="0"/>
              </a:rPr>
              <a:t>China</a:t>
            </a:r>
          </a:p>
          <a:p>
            <a:pPr eaLnBrk="1" hangingPunct="1"/>
            <a:r>
              <a:rPr lang="en-US" sz="1800">
                <a:latin typeface="Calibri" charset="0"/>
              </a:rPr>
              <a:t>North Korea</a:t>
            </a:r>
          </a:p>
          <a:p>
            <a:pPr eaLnBrk="1" hangingPunct="1"/>
            <a:r>
              <a:rPr lang="en-US" sz="1800">
                <a:latin typeface="Calibri" charset="0"/>
              </a:rPr>
              <a:t>Soviet Union</a:t>
            </a:r>
          </a:p>
          <a:p>
            <a:pPr eaLnBrk="1" hangingPunct="1"/>
            <a:endParaRPr lang="en-US" sz="1800">
              <a:latin typeface="Calibri" charset="0"/>
            </a:endParaRPr>
          </a:p>
        </p:txBody>
      </p:sp>
      <p:sp>
        <p:nvSpPr>
          <p:cNvPr id="13324" name="TextBox 15"/>
          <p:cNvSpPr txBox="1">
            <a:spLocks noChangeArrowheads="1"/>
          </p:cNvSpPr>
          <p:nvPr/>
        </p:nvSpPr>
        <p:spPr bwMode="auto">
          <a:xfrm>
            <a:off x="838200" y="4733925"/>
            <a:ext cx="1125538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b="1">
                <a:latin typeface="Calibri" charset="0"/>
              </a:rPr>
              <a:t>Occupiers</a:t>
            </a:r>
          </a:p>
          <a:p>
            <a:pPr eaLnBrk="1" hangingPunct="1"/>
            <a:r>
              <a:rPr lang="en-US" sz="1800">
                <a:latin typeface="Calibri" charset="0"/>
              </a:rPr>
              <a:t>France</a:t>
            </a:r>
          </a:p>
          <a:p>
            <a:pPr eaLnBrk="1" hangingPunct="1"/>
            <a:r>
              <a:rPr lang="en-US" sz="1800">
                <a:latin typeface="Calibri" charset="0"/>
              </a:rPr>
              <a:t>Japan</a:t>
            </a:r>
          </a:p>
          <a:p>
            <a:pPr eaLnBrk="1" hangingPunct="1"/>
            <a:r>
              <a:rPr lang="en-US" sz="1800">
                <a:latin typeface="Calibri" charset="0"/>
              </a:rPr>
              <a:t>France</a:t>
            </a:r>
          </a:p>
          <a:p>
            <a:pPr eaLnBrk="1" hangingPunct="1"/>
            <a:r>
              <a:rPr lang="en-US" sz="1800">
                <a:latin typeface="Calibri" charset="0"/>
              </a:rPr>
              <a:t>USA</a:t>
            </a:r>
          </a:p>
        </p:txBody>
      </p:sp>
      <p:sp>
        <p:nvSpPr>
          <p:cNvPr id="13325" name="TextBox 16"/>
          <p:cNvSpPr txBox="1">
            <a:spLocks noChangeArrowheads="1"/>
          </p:cNvSpPr>
          <p:nvPr/>
        </p:nvSpPr>
        <p:spPr bwMode="auto">
          <a:xfrm>
            <a:off x="2514600" y="5638800"/>
            <a:ext cx="6794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>
                <a:latin typeface="Calibri" charset="0"/>
              </a:rPr>
              <a:t>Diem</a:t>
            </a:r>
          </a:p>
        </p:txBody>
      </p:sp>
      <p:sp>
        <p:nvSpPr>
          <p:cNvPr id="13326" name="TextBox 17"/>
          <p:cNvSpPr txBox="1">
            <a:spLocks noChangeArrowheads="1"/>
          </p:cNvSpPr>
          <p:nvPr/>
        </p:nvSpPr>
        <p:spPr bwMode="auto">
          <a:xfrm>
            <a:off x="6934200" y="5334000"/>
            <a:ext cx="128010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dirty="0">
                <a:latin typeface="Calibri" charset="0"/>
              </a:rPr>
              <a:t>Eisenhower</a:t>
            </a:r>
          </a:p>
          <a:p>
            <a:pPr eaLnBrk="1" hangingPunct="1"/>
            <a:r>
              <a:rPr lang="en-US" sz="1800" dirty="0">
                <a:latin typeface="Calibri" charset="0"/>
              </a:rPr>
              <a:t>Kennedy</a:t>
            </a:r>
          </a:p>
          <a:p>
            <a:pPr eaLnBrk="1" hangingPunct="1"/>
            <a:r>
              <a:rPr lang="en-US" sz="1800" dirty="0" smtClean="0">
                <a:latin typeface="Calibri" charset="0"/>
              </a:rPr>
              <a:t>Johnson</a:t>
            </a:r>
          </a:p>
          <a:p>
            <a:pPr eaLnBrk="1" hangingPunct="1"/>
            <a:r>
              <a:rPr lang="en-US" sz="1800" dirty="0" smtClean="0">
                <a:latin typeface="Calibri" charset="0"/>
              </a:rPr>
              <a:t>Nixon</a:t>
            </a:r>
            <a:endParaRPr lang="en-US" sz="1800" dirty="0">
              <a:latin typeface="Calibri" charset="0"/>
            </a:endParaRPr>
          </a:p>
        </p:txBody>
      </p:sp>
      <p:sp>
        <p:nvSpPr>
          <p:cNvPr id="13327" name="TextBox 15"/>
          <p:cNvSpPr txBox="1">
            <a:spLocks noChangeArrowheads="1"/>
          </p:cNvSpPr>
          <p:nvPr/>
        </p:nvSpPr>
        <p:spPr bwMode="auto">
          <a:xfrm>
            <a:off x="3194050" y="495300"/>
            <a:ext cx="25574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dirty="0"/>
              <a:t>Quick Concept Map for</a:t>
            </a:r>
          </a:p>
          <a:p>
            <a:pPr eaLnBrk="1" hangingPunct="1"/>
            <a:r>
              <a:rPr lang="en-US" sz="1800" dirty="0"/>
              <a:t>Vietnam Conflict</a:t>
            </a:r>
          </a:p>
        </p:txBody>
      </p:sp>
      <p:sp>
        <p:nvSpPr>
          <p:cNvPr id="17" name="Oval 16"/>
          <p:cNvSpPr/>
          <p:nvPr/>
        </p:nvSpPr>
        <p:spPr>
          <a:xfrm>
            <a:off x="158750" y="2514600"/>
            <a:ext cx="2584450" cy="17414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rPr>
              <a:t>Weapons:</a:t>
            </a:r>
          </a:p>
          <a:p>
            <a:r>
              <a:rPr lang="en-US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rPr>
              <a:t>Napalm</a:t>
            </a:r>
          </a:p>
          <a:p>
            <a:r>
              <a:rPr lang="en-US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rPr>
              <a:t>Agent Orange</a:t>
            </a:r>
          </a:p>
          <a:p>
            <a:r>
              <a:rPr lang="en-US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rPr>
              <a:t>Helicopters</a:t>
            </a:r>
          </a:p>
          <a:p>
            <a:r>
              <a:rPr lang="en-US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rPr>
              <a:t>M-16 automatic</a:t>
            </a:r>
          </a:p>
        </p:txBody>
      </p:sp>
      <p:sp>
        <p:nvSpPr>
          <p:cNvPr id="19" name="Oval 18"/>
          <p:cNvSpPr/>
          <p:nvPr/>
        </p:nvSpPr>
        <p:spPr>
          <a:xfrm>
            <a:off x="6629400" y="2286000"/>
            <a:ext cx="1905000" cy="16002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>
                <a:solidFill>
                  <a:srgbClr val="000000"/>
                </a:solidFill>
                <a:latin typeface="Calibri" charset="0"/>
                <a:ea typeface="ＭＳ Ｐゴシック" charset="0"/>
                <a:cs typeface="ＭＳ Ｐゴシック" charset="0"/>
              </a:rPr>
              <a:t>Domino Theory</a:t>
            </a:r>
          </a:p>
        </p:txBody>
      </p:sp>
      <p:sp>
        <p:nvSpPr>
          <p:cNvPr id="13330" name="TextBox 19"/>
          <p:cNvSpPr txBox="1">
            <a:spLocks noChangeArrowheads="1"/>
          </p:cNvSpPr>
          <p:nvPr/>
        </p:nvSpPr>
        <p:spPr bwMode="auto">
          <a:xfrm>
            <a:off x="2095500" y="1547813"/>
            <a:ext cx="166052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/>
              <a:t>Battles</a:t>
            </a:r>
          </a:p>
          <a:p>
            <a:pPr eaLnBrk="1" hangingPunct="1"/>
            <a:r>
              <a:rPr lang="en-US" sz="1800"/>
              <a:t>Dien Bien Phu</a:t>
            </a:r>
          </a:p>
          <a:p>
            <a:pPr eaLnBrk="1" hangingPunct="1"/>
            <a:r>
              <a:rPr lang="en-US" sz="1800"/>
              <a:t>Gulf of Tonkin</a:t>
            </a:r>
          </a:p>
          <a:p>
            <a:pPr eaLnBrk="1" hangingPunct="1"/>
            <a:r>
              <a:rPr lang="en-US" sz="1800"/>
              <a:t>Tet Offensive</a:t>
            </a:r>
          </a:p>
          <a:p>
            <a:pPr eaLnBrk="1" hangingPunct="1"/>
            <a:endParaRPr lang="en-US" sz="1800"/>
          </a:p>
          <a:p>
            <a:pPr eaLnBrk="1" hangingPunct="1"/>
            <a:endParaRPr lang="en-US" sz="1800"/>
          </a:p>
        </p:txBody>
      </p:sp>
      <p:sp>
        <p:nvSpPr>
          <p:cNvPr id="13331" name="TextBox 20"/>
          <p:cNvSpPr txBox="1">
            <a:spLocks noChangeArrowheads="1"/>
          </p:cNvSpPr>
          <p:nvPr/>
        </p:nvSpPr>
        <p:spPr bwMode="auto">
          <a:xfrm>
            <a:off x="4510088" y="5638800"/>
            <a:ext cx="18145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/>
              <a:t>Politics at home</a:t>
            </a:r>
          </a:p>
          <a:p>
            <a:pPr eaLnBrk="1" hangingPunct="1"/>
            <a:r>
              <a:rPr lang="en-US" sz="1800"/>
              <a:t>Protests in USA</a:t>
            </a:r>
          </a:p>
          <a:p>
            <a:pPr eaLnBrk="1" hangingPunct="1"/>
            <a:r>
              <a:rPr lang="en-US" sz="1800"/>
              <a:t>Television</a:t>
            </a:r>
          </a:p>
          <a:p>
            <a:pPr eaLnBrk="1" hangingPunct="1"/>
            <a:endParaRPr lang="en-US" sz="1800"/>
          </a:p>
        </p:txBody>
      </p:sp>
      <p:cxnSp>
        <p:nvCxnSpPr>
          <p:cNvPr id="3" name="Straight Connector 2"/>
          <p:cNvCxnSpPr/>
          <p:nvPr/>
        </p:nvCxnSpPr>
        <p:spPr>
          <a:xfrm flipV="1">
            <a:off x="3489325" y="4733925"/>
            <a:ext cx="1317806" cy="600075"/>
          </a:xfrm>
          <a:prstGeom prst="line">
            <a:avLst/>
          </a:prstGeom>
          <a:ln w="38100" cmpd="sng"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7" idx="6"/>
          </p:cNvCxnSpPr>
          <p:nvPr/>
        </p:nvCxnSpPr>
        <p:spPr>
          <a:xfrm>
            <a:off x="2743200" y="1141413"/>
            <a:ext cx="1766888" cy="523875"/>
          </a:xfrm>
          <a:prstGeom prst="line">
            <a:avLst/>
          </a:prstGeom>
          <a:ln w="38100" cmpd="sng"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851524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95157" y="2251553"/>
            <a:ext cx="76467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  <a:p>
            <a:r>
              <a:rPr lang="en-US" dirty="0"/>
              <a:t>Combat footage in </a:t>
            </a:r>
            <a:r>
              <a:rPr lang="en-US" dirty="0" err="1"/>
              <a:t>vietnam</a:t>
            </a:r>
            <a:endParaRPr lang="en-US" dirty="0"/>
          </a:p>
          <a:p>
            <a:endParaRPr lang="en-US" dirty="0"/>
          </a:p>
          <a:p>
            <a:r>
              <a:rPr lang="en-US" dirty="0"/>
              <a:t>http://</a:t>
            </a:r>
            <a:r>
              <a:rPr lang="en-US" dirty="0" err="1"/>
              <a:t>www.youtube.com</a:t>
            </a:r>
            <a:r>
              <a:rPr lang="en-US" dirty="0"/>
              <a:t>/</a:t>
            </a:r>
            <a:r>
              <a:rPr lang="en-US" dirty="0" err="1"/>
              <a:t>watch?v</a:t>
            </a:r>
            <a:r>
              <a:rPr lang="en-US" dirty="0"/>
              <a:t>=L0jK2Uaimqo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7499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24526" y="2072662"/>
            <a:ext cx="645694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napalm </a:t>
            </a:r>
            <a:endParaRPr lang="en-US" dirty="0" smtClean="0"/>
          </a:p>
          <a:p>
            <a:endParaRPr lang="en-US" dirty="0"/>
          </a:p>
          <a:p>
            <a:r>
              <a:rPr lang="en-US" dirty="0"/>
              <a:t>https://</a:t>
            </a:r>
            <a:r>
              <a:rPr lang="en-US" dirty="0" err="1"/>
              <a:t>www.youtube.com</a:t>
            </a:r>
            <a:r>
              <a:rPr lang="en-US" dirty="0"/>
              <a:t>/</a:t>
            </a:r>
            <a:r>
              <a:rPr lang="en-US" dirty="0" err="1"/>
              <a:t>watch?v</a:t>
            </a:r>
            <a:r>
              <a:rPr lang="en-US" dirty="0"/>
              <a:t>=fEPL7R8mXmE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7499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68947" y="2291658"/>
            <a:ext cx="697831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protest </a:t>
            </a:r>
            <a:r>
              <a:rPr lang="en-US" dirty="0" smtClean="0"/>
              <a:t>song</a:t>
            </a:r>
          </a:p>
          <a:p>
            <a:endParaRPr lang="en-US" dirty="0"/>
          </a:p>
          <a:p>
            <a:r>
              <a:rPr lang="en-US" dirty="0"/>
              <a:t>https://</a:t>
            </a:r>
            <a:r>
              <a:rPr lang="en-US" dirty="0" err="1"/>
              <a:t>www.youtube.com</a:t>
            </a:r>
            <a:r>
              <a:rPr lang="en-US" dirty="0"/>
              <a:t>/</a:t>
            </a:r>
            <a:r>
              <a:rPr lang="en-US" dirty="0" err="1"/>
              <a:t>watch?v</a:t>
            </a:r>
            <a:r>
              <a:rPr lang="en-US" dirty="0"/>
              <a:t>=3W7-ngmO_p8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7499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37367" y="3061926"/>
            <a:ext cx="637673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  <a:p>
            <a:r>
              <a:rPr lang="en-US" dirty="0"/>
              <a:t>agent orange</a:t>
            </a:r>
          </a:p>
          <a:p>
            <a:endParaRPr lang="en-US" dirty="0"/>
          </a:p>
          <a:p>
            <a:r>
              <a:rPr lang="en-US" dirty="0"/>
              <a:t>https://</a:t>
            </a:r>
            <a:r>
              <a:rPr lang="en-US" dirty="0" err="1"/>
              <a:t>www.youtube.com</a:t>
            </a:r>
            <a:r>
              <a:rPr lang="en-US" dirty="0"/>
              <a:t>/</a:t>
            </a:r>
            <a:r>
              <a:rPr lang="en-US" dirty="0" err="1"/>
              <a:t>watch?v</a:t>
            </a:r>
            <a:r>
              <a:rPr lang="en-US" dirty="0"/>
              <a:t>=uzvTB0mOS0w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7499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" y="2353400"/>
            <a:ext cx="716547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Apocalypse now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https://</a:t>
            </a:r>
            <a:r>
              <a:rPr lang="en-US" dirty="0" err="1"/>
              <a:t>www.youtube.com</a:t>
            </a:r>
            <a:r>
              <a:rPr lang="en-US" dirty="0"/>
              <a:t>/</a:t>
            </a:r>
            <a:r>
              <a:rPr lang="en-US" dirty="0" err="1"/>
              <a:t>watch?v</a:t>
            </a:r>
            <a:r>
              <a:rPr lang="en-US" dirty="0"/>
              <a:t>=vP-mwk00MgM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72683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0" y="-79653"/>
            <a:ext cx="4572000" cy="70173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Apocalypse now</a:t>
            </a:r>
          </a:p>
          <a:p>
            <a:endParaRPr lang="en-US" dirty="0"/>
          </a:p>
          <a:p>
            <a:r>
              <a:rPr lang="en-US" dirty="0"/>
              <a:t>http://</a:t>
            </a:r>
            <a:r>
              <a:rPr lang="en-US" dirty="0" err="1"/>
              <a:t>www.youtube.com</a:t>
            </a:r>
            <a:r>
              <a:rPr lang="en-US" dirty="0"/>
              <a:t>/</a:t>
            </a:r>
            <a:r>
              <a:rPr lang="en-US" dirty="0" err="1"/>
              <a:t>watch?v</a:t>
            </a:r>
            <a:r>
              <a:rPr lang="en-US" dirty="0"/>
              <a:t>=vHjWDCX1Bdw</a:t>
            </a:r>
          </a:p>
          <a:p>
            <a:endParaRPr lang="en-US" dirty="0"/>
          </a:p>
          <a:p>
            <a:r>
              <a:rPr lang="en-US" dirty="0"/>
              <a:t>Combat footage in </a:t>
            </a:r>
            <a:r>
              <a:rPr lang="en-US" dirty="0" err="1"/>
              <a:t>vietnam</a:t>
            </a:r>
            <a:endParaRPr lang="en-US" dirty="0"/>
          </a:p>
          <a:p>
            <a:endParaRPr lang="en-US" dirty="0"/>
          </a:p>
          <a:p>
            <a:r>
              <a:rPr lang="en-US" dirty="0"/>
              <a:t>http://</a:t>
            </a:r>
            <a:r>
              <a:rPr lang="en-US" dirty="0" err="1"/>
              <a:t>www.youtube.com</a:t>
            </a:r>
            <a:r>
              <a:rPr lang="en-US" dirty="0"/>
              <a:t>/</a:t>
            </a:r>
            <a:r>
              <a:rPr lang="en-US" dirty="0" err="1"/>
              <a:t>watch?v</a:t>
            </a:r>
            <a:r>
              <a:rPr lang="en-US" dirty="0"/>
              <a:t>=L0jK2Uaimqo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protest song</a:t>
            </a:r>
          </a:p>
          <a:p>
            <a:r>
              <a:rPr lang="en-US" dirty="0"/>
              <a:t>https://</a:t>
            </a:r>
            <a:r>
              <a:rPr lang="en-US" dirty="0" err="1"/>
              <a:t>www.youtube.com</a:t>
            </a:r>
            <a:r>
              <a:rPr lang="en-US" dirty="0"/>
              <a:t>/</a:t>
            </a:r>
            <a:r>
              <a:rPr lang="en-US" dirty="0" err="1"/>
              <a:t>watch?v</a:t>
            </a:r>
            <a:r>
              <a:rPr lang="en-US" dirty="0"/>
              <a:t>=3W7-ngmO_p8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napalm </a:t>
            </a:r>
          </a:p>
          <a:p>
            <a:r>
              <a:rPr lang="en-US" dirty="0"/>
              <a:t>https://</a:t>
            </a:r>
            <a:r>
              <a:rPr lang="en-US" dirty="0" err="1"/>
              <a:t>www.youtube.com</a:t>
            </a:r>
            <a:r>
              <a:rPr lang="en-US" dirty="0"/>
              <a:t>/</a:t>
            </a:r>
            <a:r>
              <a:rPr lang="en-US" dirty="0" err="1"/>
              <a:t>watch?v</a:t>
            </a:r>
            <a:r>
              <a:rPr lang="en-US" dirty="0"/>
              <a:t>=fEPL7R8mXmE</a:t>
            </a:r>
          </a:p>
          <a:p>
            <a:endParaRPr lang="en-US" dirty="0"/>
          </a:p>
          <a:p>
            <a:r>
              <a:rPr lang="en-US" dirty="0"/>
              <a:t>agent orange</a:t>
            </a:r>
          </a:p>
          <a:p>
            <a:endParaRPr lang="en-US" dirty="0"/>
          </a:p>
          <a:p>
            <a:r>
              <a:rPr lang="en-US" dirty="0"/>
              <a:t>https://</a:t>
            </a:r>
            <a:r>
              <a:rPr lang="en-US" dirty="0" err="1"/>
              <a:t>www.youtube.com</a:t>
            </a:r>
            <a:r>
              <a:rPr lang="en-US" dirty="0"/>
              <a:t>/</a:t>
            </a:r>
            <a:r>
              <a:rPr lang="en-US" dirty="0" err="1"/>
              <a:t>watch?v</a:t>
            </a:r>
            <a:r>
              <a:rPr lang="en-US" dirty="0"/>
              <a:t>=uzvTB0mOS0w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7499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219" y="917969"/>
            <a:ext cx="8354108" cy="446745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0219" y="6243718"/>
            <a:ext cx="1712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Facts. Inference.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88918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3083"/>
            <a:ext cx="9144000" cy="593217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4001" y="6233325"/>
            <a:ext cx="85642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Buddhist monks protested against Diem’s unfair government. 1963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2388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i="1" dirty="0" smtClean="0"/>
              <a:t>Our Documents </a:t>
            </a:r>
            <a:r>
              <a:rPr lang="en-US" sz="3600" dirty="0" smtClean="0"/>
              <a:t>[p. 238]</a:t>
            </a:r>
            <a:br>
              <a:rPr lang="en-US" sz="3600" dirty="0" smtClean="0"/>
            </a:br>
            <a:r>
              <a:rPr lang="en-US" sz="3600" dirty="0" smtClean="0"/>
              <a:t>Tonkin Gulf Resolution 1964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09175"/>
            <a:ext cx="8229600" cy="4525963"/>
          </a:xfrm>
        </p:spPr>
        <p:txBody>
          <a:bodyPr>
            <a:normAutofit/>
          </a:bodyPr>
          <a:lstStyle/>
          <a:p>
            <a:r>
              <a:rPr lang="en-US" sz="3600" dirty="0" smtClean="0"/>
              <a:t>What actually motivated Johnson to escalate military action against North Vietnam?</a:t>
            </a:r>
          </a:p>
          <a:p>
            <a:r>
              <a:rPr lang="en-US" sz="3600" dirty="0" smtClean="0"/>
              <a:t>Name other fabricated catalysts for war.</a:t>
            </a:r>
          </a:p>
          <a:p>
            <a:r>
              <a:rPr lang="en-US" sz="3600" dirty="0" smtClean="0"/>
              <a:t>Relate the Tonkin Gulf Resolution to the War Powers Resolution passed in 1973.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47154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000" y="254000"/>
            <a:ext cx="6350000" cy="6350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7959" y="4673601"/>
            <a:ext cx="3568314" cy="193039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88471" y="5797176"/>
            <a:ext cx="4676588" cy="914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Gulf of Tonkin, August 1964</a:t>
            </a:r>
            <a:endParaRPr lang="en-US" sz="2000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6264" y="3232525"/>
            <a:ext cx="2393511" cy="1441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86148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0656"/>
          </a:xfrm>
        </p:spPr>
        <p:txBody>
          <a:bodyPr/>
          <a:lstStyle/>
          <a:p>
            <a:r>
              <a:rPr lang="en-US" dirty="0" smtClean="0"/>
              <a:t>Do Now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05964"/>
            <a:ext cx="8229600" cy="488427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3600" dirty="0" smtClean="0"/>
              <a:t>How many times have I suggested that superior technology brings dominance</a:t>
            </a:r>
            <a:r>
              <a:rPr lang="is-IS" sz="3600" dirty="0" smtClean="0"/>
              <a:t>…in trade and on the battlefield?</a:t>
            </a:r>
          </a:p>
          <a:p>
            <a:pPr marL="0" indent="0">
              <a:buNone/>
            </a:pPr>
            <a:endParaRPr lang="is-IS" sz="3600" dirty="0"/>
          </a:p>
          <a:p>
            <a:pPr marL="0" indent="0">
              <a:buNone/>
            </a:pPr>
            <a:r>
              <a:rPr lang="is-IS" sz="3600" dirty="0" smtClean="0"/>
              <a:t>What happened in Vietnam? What lesson does this teach us?</a:t>
            </a:r>
          </a:p>
          <a:p>
            <a:pPr marL="0" indent="0">
              <a:buNone/>
            </a:pPr>
            <a:endParaRPr lang="is-IS" sz="3600" dirty="0" smtClean="0"/>
          </a:p>
          <a:p>
            <a:pPr marL="0" indent="0">
              <a:buNone/>
            </a:pPr>
            <a:r>
              <a:rPr lang="is-IS" sz="3600" dirty="0" smtClean="0"/>
              <a:t>Which symbol on the wall would you apply here?</a:t>
            </a:r>
            <a:endParaRPr lang="is-IS" sz="3600" dirty="0"/>
          </a:p>
          <a:p>
            <a:pPr marL="0" indent="0"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24129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08" y="268440"/>
            <a:ext cx="5490982" cy="372099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5072" y="2184399"/>
            <a:ext cx="4111614" cy="31235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8467" y="3728131"/>
            <a:ext cx="3776604" cy="2997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17377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460" y="535483"/>
            <a:ext cx="8674816" cy="578321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021523" y="3244334"/>
            <a:ext cx="31009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What else are you going to do? 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41954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12902</TotalTime>
  <Words>744</Words>
  <Application>Microsoft Macintosh PowerPoint</Application>
  <PresentationFormat>On-screen Show (4:3)</PresentationFormat>
  <Paragraphs>162</Paragraphs>
  <Slides>25</Slides>
  <Notes>13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Slide 1</vt:lpstr>
      <vt:lpstr>Slide 2</vt:lpstr>
      <vt:lpstr>Slide 3</vt:lpstr>
      <vt:lpstr>Slide 4</vt:lpstr>
      <vt:lpstr>Our Documents [p. 238] Tonkin Gulf Resolution 1964</vt:lpstr>
      <vt:lpstr>Slide 6</vt:lpstr>
      <vt:lpstr>Do Now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Thomas Hagerty</dc:creator>
  <cp:lastModifiedBy>Thomas Hagerty</cp:lastModifiedBy>
  <cp:revision>100</cp:revision>
  <dcterms:created xsi:type="dcterms:W3CDTF">2018-05-14T12:23:49Z</dcterms:created>
  <dcterms:modified xsi:type="dcterms:W3CDTF">2018-05-15T17:53:17Z</dcterms:modified>
</cp:coreProperties>
</file>